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7" r:id="rId4"/>
    <p:sldId id="271" r:id="rId5"/>
    <p:sldId id="272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94CFC-14A7-48B9-A4BE-52011AED69A5}" type="datetimeFigureOut">
              <a:rPr lang="ru-RU" smtClean="0"/>
              <a:t>20.09.2011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48536-2E48-454F-A3FF-3D513D1F90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99536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CD4A6-84AF-43F6-AF88-5F1545001E36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657F6-6C31-417E-A31B-F79C0E191015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BF93C-93A7-4725-A78D-B43EE8DDEE5B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AB7FD-94E7-4D63-BF2E-7E2253F9CF20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9B33-7FB4-4A59-91A8-DF0574293324}" type="datetime1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19415-4164-4D3D-8EF2-2E64ABCE66DC}" type="datetime1">
              <a:rPr lang="en-US" smtClean="0"/>
              <a:t>9/20/2011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21438-2FB4-4326-BA39-161F341450E0}" type="datetime1">
              <a:rPr lang="en-US" smtClean="0"/>
              <a:t>9/20/2011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EE2D4-D277-45FD-A7BA-9F418A09578A}" type="datetime1">
              <a:rPr lang="en-US" smtClean="0"/>
              <a:t>9/20/2011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607D5-4510-46DA-964C-C5F4BEF6459C}" type="datetime1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F84E-B0DC-4C62-8BEC-FB7EBAB53DEA}" type="datetime1">
              <a:rPr lang="en-US" smtClean="0"/>
              <a:t>9/20/2011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9CE16-E955-43A0-8705-B40FB20CE0EE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nexa.com/assessments/assessment_guidance" TargetMode="External"/><Relationship Id="rId2" Type="http://schemas.openxmlformats.org/officeDocument/2006/relationships/hyperlink" Target="http://www.shldirect.com/index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500" dirty="0" smtClean="0"/>
              <a:t>How to Make It to the City</a:t>
            </a:r>
            <a:br>
              <a:rPr lang="en-US" sz="3500" dirty="0" smtClean="0"/>
            </a:br>
            <a:r>
              <a:rPr lang="en-US" sz="3500" dirty="0" smtClean="0"/>
              <a:t>or</a:t>
            </a:r>
            <a:br>
              <a:rPr lang="en-US" sz="3500" dirty="0" smtClean="0"/>
            </a:br>
            <a:r>
              <a:rPr lang="en-US" sz="3500" dirty="0" smtClean="0"/>
              <a:t>Investment Banking Internship in London</a:t>
            </a:r>
            <a:endParaRPr lang="ru-RU" sz="3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Vadims</a:t>
            </a:r>
            <a:r>
              <a:rPr lang="en-US" dirty="0" smtClean="0"/>
              <a:t> </a:t>
            </a:r>
            <a:r>
              <a:rPr lang="en-US" dirty="0" err="1" smtClean="0"/>
              <a:t>Pikarevskis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B4BBD-1438-4C21-BFD9-EF8D77029EA5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SSE Riga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60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Banking Nightmare (2)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Banks tend to be very hierarchical</a:t>
            </a:r>
          </a:p>
          <a:p>
            <a:pPr lvl="1"/>
            <a:r>
              <a:rPr lang="en-US" dirty="0" smtClean="0"/>
              <a:t>What director says is normally more important than what the Bible says</a:t>
            </a:r>
            <a:endParaRPr lang="en-US" dirty="0"/>
          </a:p>
          <a:p>
            <a:r>
              <a:rPr lang="en-US" dirty="0" smtClean="0"/>
              <a:t>Probability of all the efforts leading to the result in M&amp;A department is very low</a:t>
            </a:r>
          </a:p>
          <a:p>
            <a:pPr lvl="1"/>
            <a:r>
              <a:rPr lang="en-US" dirty="0" smtClean="0"/>
              <a:t>Several overnights in a row with deep analytical work may not result in anything (</a:t>
            </a:r>
            <a:r>
              <a:rPr lang="en-US" dirty="0" err="1" smtClean="0"/>
              <a:t>e.g</a:t>
            </a:r>
            <a:r>
              <a:rPr lang="en-US" dirty="0" smtClean="0"/>
              <a:t> LSE and TMX)</a:t>
            </a:r>
          </a:p>
          <a:p>
            <a:r>
              <a:rPr lang="en-US" dirty="0" smtClean="0"/>
              <a:t>Employees are more treated as a resource and ‘culture’ concept is not often discussed there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4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Exit Opportunities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Any job after investment banking seems a vacation</a:t>
            </a:r>
          </a:p>
          <a:p>
            <a:r>
              <a:rPr lang="en-US" dirty="0" smtClean="0"/>
              <a:t>Bankers develop very wide skillset, much wider than any other job could offer</a:t>
            </a:r>
          </a:p>
          <a:p>
            <a:r>
              <a:rPr lang="en-US" dirty="0" smtClean="0"/>
              <a:t>Possible exit options:</a:t>
            </a:r>
          </a:p>
          <a:p>
            <a:pPr lvl="1"/>
            <a:r>
              <a:rPr lang="en-US" dirty="0" smtClean="0"/>
              <a:t>Business School</a:t>
            </a:r>
          </a:p>
          <a:p>
            <a:pPr lvl="1"/>
            <a:r>
              <a:rPr lang="en-US" dirty="0" smtClean="0"/>
              <a:t>Corporate Development</a:t>
            </a:r>
          </a:p>
          <a:p>
            <a:pPr lvl="1"/>
            <a:r>
              <a:rPr lang="en-US" dirty="0" smtClean="0"/>
              <a:t>Private Equity</a:t>
            </a:r>
          </a:p>
          <a:p>
            <a:pPr lvl="1"/>
            <a:r>
              <a:rPr lang="en-US" dirty="0" smtClean="0"/>
              <a:t>Hedge Funds</a:t>
            </a:r>
          </a:p>
          <a:p>
            <a:pPr lvl="1"/>
            <a:r>
              <a:rPr lang="en-US" dirty="0" smtClean="0"/>
              <a:t>Management Consulting</a:t>
            </a:r>
          </a:p>
          <a:p>
            <a:pPr lvl="1"/>
            <a:r>
              <a:rPr lang="en-US" dirty="0" smtClean="0"/>
              <a:t>Etc.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12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Break in (Application Process)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Online Application</a:t>
            </a:r>
          </a:p>
          <a:p>
            <a:r>
              <a:rPr lang="en-US" dirty="0" smtClean="0"/>
              <a:t>Telephone Interview</a:t>
            </a:r>
          </a:p>
          <a:p>
            <a:r>
              <a:rPr lang="en-US" dirty="0" smtClean="0"/>
              <a:t>Assessment Centre in London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Application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Starts very early and continues on a rolling basis</a:t>
            </a:r>
          </a:p>
          <a:p>
            <a:pPr lvl="1"/>
            <a:r>
              <a:rPr lang="en-US" dirty="0" smtClean="0"/>
              <a:t>Goldman Sachs opened application on August 1, Morgan Stanley started on September 1</a:t>
            </a:r>
            <a:endParaRPr lang="en-US" dirty="0"/>
          </a:p>
          <a:p>
            <a:r>
              <a:rPr lang="en-US" dirty="0" smtClean="0"/>
              <a:t>CV and cover letter should be perfect</a:t>
            </a:r>
          </a:p>
          <a:p>
            <a:pPr lvl="1"/>
            <a:r>
              <a:rPr lang="en-US" dirty="0" smtClean="0"/>
              <a:t>Result oriented</a:t>
            </a:r>
          </a:p>
          <a:p>
            <a:pPr lvl="1"/>
            <a:r>
              <a:rPr lang="en-US" dirty="0" smtClean="0"/>
              <a:t>No typos (a typo can lead to ignoring your application)</a:t>
            </a:r>
          </a:p>
          <a:p>
            <a:pPr lvl="1"/>
            <a:r>
              <a:rPr lang="en-US" dirty="0" smtClean="0"/>
              <a:t>Use guides, triple-check, spend considerable time and let somebody else check before submitting</a:t>
            </a:r>
            <a:endParaRPr lang="en-US" dirty="0"/>
          </a:p>
          <a:p>
            <a:r>
              <a:rPr lang="en-US" dirty="0" smtClean="0"/>
              <a:t>Prepare for </a:t>
            </a:r>
            <a:r>
              <a:rPr lang="en-US" dirty="0" err="1" smtClean="0"/>
              <a:t>Maths</a:t>
            </a:r>
            <a:r>
              <a:rPr lang="en-US" dirty="0" smtClean="0"/>
              <a:t> and Verbal tests</a:t>
            </a:r>
          </a:p>
          <a:p>
            <a:r>
              <a:rPr lang="en-US" dirty="0" smtClean="0"/>
              <a:t>Find a contact (Alumni database, Linked In) to ‘stamp’ your application</a:t>
            </a:r>
          </a:p>
          <a:p>
            <a:r>
              <a:rPr lang="en-US" dirty="0" smtClean="0"/>
              <a:t>Barclays Capital: 14,000 initial applications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400 interns taken</a:t>
            </a:r>
          </a:p>
          <a:p>
            <a:pPr lvl="1"/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4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Telephone Interview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Interview with HR</a:t>
            </a:r>
          </a:p>
          <a:p>
            <a:r>
              <a:rPr lang="en-US" dirty="0" smtClean="0"/>
              <a:t>Questions are </a:t>
            </a:r>
            <a:r>
              <a:rPr lang="en-US" dirty="0" err="1" smtClean="0"/>
              <a:t>standardised</a:t>
            </a:r>
            <a:r>
              <a:rPr lang="en-US" dirty="0" smtClean="0"/>
              <a:t> and there is a finite number of them available on the Internet</a:t>
            </a:r>
          </a:p>
          <a:p>
            <a:r>
              <a:rPr lang="en-US" dirty="0" smtClean="0"/>
              <a:t>Prepare for this interview</a:t>
            </a:r>
          </a:p>
          <a:p>
            <a:pPr lvl="1"/>
            <a:r>
              <a:rPr lang="en-US" dirty="0" smtClean="0"/>
              <a:t>Be confident about your strengths and weaknesses, teamwork experience, leadership case, </a:t>
            </a:r>
            <a:r>
              <a:rPr lang="en-US" dirty="0"/>
              <a:t>your best achievement in </a:t>
            </a:r>
            <a:r>
              <a:rPr lang="en-US" dirty="0" smtClean="0"/>
              <a:t>life, what investment banking is, what the recent news is, etc.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76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Centre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If you got there you have very good chances to be accepted (if you applied early)</a:t>
            </a:r>
          </a:p>
          <a:p>
            <a:r>
              <a:rPr lang="en-US" dirty="0" smtClean="0"/>
              <a:t>Amazing but challenging experience</a:t>
            </a:r>
          </a:p>
          <a:p>
            <a:r>
              <a:rPr lang="en-US" dirty="0" smtClean="0"/>
              <a:t>Group tasks, presentation tasks, analytical tasks and interviews</a:t>
            </a:r>
          </a:p>
          <a:p>
            <a:r>
              <a:rPr lang="en-US" dirty="0" smtClean="0"/>
              <a:t>Hard to prepare: SSE Riga prepared you, just show how good you are</a:t>
            </a:r>
          </a:p>
          <a:p>
            <a:r>
              <a:rPr lang="en-US" dirty="0" smtClean="0"/>
              <a:t>Travelling expenses and hotel accommodation are paid by hiring bank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13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Bulge Brackets (Major Investment Banks) 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Goldman Sachs</a:t>
            </a:r>
          </a:p>
          <a:p>
            <a:r>
              <a:rPr lang="en-US" dirty="0" smtClean="0"/>
              <a:t>Morgan Stanley</a:t>
            </a:r>
          </a:p>
          <a:p>
            <a:r>
              <a:rPr lang="en-US" dirty="0" smtClean="0"/>
              <a:t>JPMorgan Chase</a:t>
            </a:r>
          </a:p>
          <a:p>
            <a:r>
              <a:rPr lang="en-US" dirty="0" smtClean="0"/>
              <a:t>Barclays Capital</a:t>
            </a:r>
          </a:p>
          <a:p>
            <a:r>
              <a:rPr lang="en-US" dirty="0" smtClean="0"/>
              <a:t>Deutsche Bank</a:t>
            </a:r>
          </a:p>
          <a:p>
            <a:r>
              <a:rPr lang="en-US" dirty="0" smtClean="0"/>
              <a:t>Credit Suisse</a:t>
            </a:r>
          </a:p>
          <a:p>
            <a:r>
              <a:rPr lang="en-US" dirty="0" smtClean="0"/>
              <a:t>UBS</a:t>
            </a:r>
          </a:p>
          <a:p>
            <a:r>
              <a:rPr lang="en-US" dirty="0" smtClean="0"/>
              <a:t>Citigroup</a:t>
            </a:r>
          </a:p>
          <a:p>
            <a:r>
              <a:rPr lang="en-US" dirty="0" smtClean="0"/>
              <a:t>Bank of America Merrill Lynch</a:t>
            </a:r>
          </a:p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10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Sources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Vault guides</a:t>
            </a:r>
            <a:r>
              <a:rPr lang="en-US" dirty="0"/>
              <a:t> (CV and </a:t>
            </a:r>
            <a:r>
              <a:rPr lang="en-US" dirty="0" smtClean="0"/>
              <a:t>interviews)</a:t>
            </a:r>
          </a:p>
          <a:p>
            <a:r>
              <a:rPr lang="en-US" dirty="0" err="1" smtClean="0"/>
              <a:t>WetFeet</a:t>
            </a:r>
            <a:r>
              <a:rPr lang="en-US" dirty="0" smtClean="0"/>
              <a:t> guides</a:t>
            </a:r>
            <a:r>
              <a:rPr lang="en-US" dirty="0"/>
              <a:t> (CV and </a:t>
            </a:r>
            <a:r>
              <a:rPr lang="en-US" dirty="0" smtClean="0"/>
              <a:t>interviews</a:t>
            </a:r>
            <a:r>
              <a:rPr lang="en-US" dirty="0" smtClean="0"/>
              <a:t>)</a:t>
            </a:r>
          </a:p>
          <a:p>
            <a:r>
              <a:rPr lang="lv-LV" dirty="0">
                <a:hlinkClick r:id="rId2"/>
              </a:rPr>
              <a:t>http://</a:t>
            </a:r>
            <a:r>
              <a:rPr lang="lv-LV" dirty="0" smtClean="0">
                <a:hlinkClick r:id="rId2"/>
              </a:rPr>
              <a:t>www.shldirect.com/index.html</a:t>
            </a:r>
            <a:r>
              <a:rPr lang="en-US" dirty="0" smtClean="0"/>
              <a:t> (free SHL trial test, most banks use exactly the same structure of questions)</a:t>
            </a:r>
          </a:p>
          <a:p>
            <a:r>
              <a:rPr lang="lv-LV" dirty="0">
                <a:hlinkClick r:id="rId3"/>
              </a:rPr>
              <a:t>http://</a:t>
            </a:r>
            <a:r>
              <a:rPr lang="lv-LV" dirty="0" smtClean="0">
                <a:hlinkClick r:id="rId3"/>
              </a:rPr>
              <a:t>www.kenexa.com/assessments/assessment_guidance</a:t>
            </a:r>
            <a:r>
              <a:rPr lang="en-US" dirty="0" smtClean="0"/>
              <a:t> (PSL practice tests)</a:t>
            </a:r>
            <a:endParaRPr lang="en-US" dirty="0" smtClean="0"/>
          </a:p>
          <a:p>
            <a:r>
              <a:rPr lang="en-US" dirty="0" smtClean="0"/>
              <a:t>Mergersandinquisitions.com</a:t>
            </a:r>
          </a:p>
          <a:p>
            <a:r>
              <a:rPr lang="en-US" dirty="0" smtClean="0"/>
              <a:t>Wallstreetoasis.com</a:t>
            </a:r>
          </a:p>
          <a:p>
            <a:r>
              <a:rPr lang="en-US" dirty="0" smtClean="0"/>
              <a:t>Wikijob.co.uk</a:t>
            </a:r>
          </a:p>
          <a:p>
            <a:r>
              <a:rPr lang="en-US" dirty="0" smtClean="0"/>
              <a:t>Glassdoor.com (salary</a:t>
            </a:r>
            <a:r>
              <a:rPr lang="en-US" dirty="0" smtClean="0"/>
              <a:t>)</a:t>
            </a:r>
          </a:p>
          <a:p>
            <a:r>
              <a:rPr lang="en-US" dirty="0" smtClean="0"/>
              <a:t>‘Monkey Business’ and ‘Liar’s Poker’ (entertaining books about investment banking and sales &amp; trading)</a:t>
            </a:r>
            <a:endParaRPr lang="en-US" dirty="0" smtClean="0"/>
          </a:p>
          <a:p>
            <a:r>
              <a:rPr lang="en-US" dirty="0" smtClean="0"/>
              <a:t>CNBC, Bloomberg, efinancialnews.com, </a:t>
            </a:r>
            <a:r>
              <a:rPr lang="en-US" dirty="0"/>
              <a:t>F</a:t>
            </a:r>
            <a:r>
              <a:rPr lang="en-US" dirty="0" smtClean="0"/>
              <a:t>inancial </a:t>
            </a:r>
            <a:r>
              <a:rPr lang="en-US" dirty="0"/>
              <a:t>T</a:t>
            </a:r>
            <a:r>
              <a:rPr lang="en-US" dirty="0" smtClean="0"/>
              <a:t>imes, Wall </a:t>
            </a:r>
            <a:r>
              <a:rPr lang="en-US" dirty="0"/>
              <a:t>S</a:t>
            </a:r>
            <a:r>
              <a:rPr lang="en-US" dirty="0" smtClean="0"/>
              <a:t>treet </a:t>
            </a:r>
            <a:r>
              <a:rPr lang="en-US" dirty="0"/>
              <a:t>J</a:t>
            </a:r>
            <a:r>
              <a:rPr lang="en-US" dirty="0" smtClean="0"/>
              <a:t>ournal (news)</a:t>
            </a:r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83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Words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encourage you to apply for this opportunity</a:t>
            </a:r>
          </a:p>
          <a:p>
            <a:pPr lvl="1"/>
            <a:r>
              <a:rPr lang="en-US" dirty="0" smtClean="0"/>
              <a:t>Not necessarily investment banking; sales &amp; trading, research and other divisions are also worth trying if you like them</a:t>
            </a:r>
          </a:p>
          <a:p>
            <a:pPr lvl="1"/>
            <a:r>
              <a:rPr lang="en-US" dirty="0" smtClean="0"/>
              <a:t>If you hate the job, London and people there, you can always come back and find any job you like in the Baltics</a:t>
            </a:r>
            <a:endParaRPr lang="en-US" dirty="0"/>
          </a:p>
          <a:p>
            <a:r>
              <a:rPr lang="en-US" dirty="0" smtClean="0"/>
              <a:t>Apply as early as possible and to as many banks as possible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Y3 student</a:t>
            </a:r>
          </a:p>
          <a:p>
            <a:r>
              <a:rPr lang="en-US" dirty="0" smtClean="0"/>
              <a:t>Had internship at Barclays Capital, one of the world’s leading investment banks</a:t>
            </a:r>
          </a:p>
          <a:p>
            <a:r>
              <a:rPr lang="en-US" dirty="0" smtClean="0"/>
              <a:t>Got full-time offer starting in August 2012</a:t>
            </a:r>
          </a:p>
          <a:p>
            <a:r>
              <a:rPr lang="en-US" dirty="0" smtClean="0"/>
              <a:t>Willing to share some information with SSE Riga students interested in career in Finance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1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Investment Banking?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276600" y="1600200"/>
            <a:ext cx="2362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Barclays Group</a:t>
            </a:r>
            <a:endParaRPr lang="ru-RU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582489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Personal Banking</a:t>
            </a:r>
            <a:endParaRPr lang="ru-RU" dirty="0"/>
          </a:p>
        </p:txBody>
      </p:sp>
      <p:sp>
        <p:nvSpPr>
          <p:cNvPr id="8" name="Rounded Rectangle 7"/>
          <p:cNvSpPr/>
          <p:nvPr/>
        </p:nvSpPr>
        <p:spPr>
          <a:xfrm>
            <a:off x="2438400" y="3611880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Corporate Banking</a:t>
            </a:r>
            <a:endParaRPr lang="ru-RU" dirty="0"/>
          </a:p>
        </p:txBody>
      </p:sp>
      <p:sp>
        <p:nvSpPr>
          <p:cNvPr id="9" name="Rounded Rectangle 8"/>
          <p:cNvSpPr/>
          <p:nvPr/>
        </p:nvSpPr>
        <p:spPr>
          <a:xfrm>
            <a:off x="4800600" y="3611880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Wealth Management</a:t>
            </a:r>
            <a:endParaRPr lang="ru-RU" dirty="0"/>
          </a:p>
        </p:txBody>
      </p:sp>
      <p:sp>
        <p:nvSpPr>
          <p:cNvPr id="10" name="Rounded Rectangle 9"/>
          <p:cNvSpPr/>
          <p:nvPr/>
        </p:nvSpPr>
        <p:spPr>
          <a:xfrm>
            <a:off x="7086600" y="3611880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Investment Banking</a:t>
            </a:r>
          </a:p>
          <a:p>
            <a:pPr algn="ctr"/>
            <a:r>
              <a:rPr lang="en-US" dirty="0" smtClean="0"/>
              <a:t>(Barclays Capital)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998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Investment Banking? (2)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276600" y="1600200"/>
            <a:ext cx="23622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Barclays Capital</a:t>
            </a:r>
            <a:endParaRPr lang="ru-RU" dirty="0"/>
          </a:p>
        </p:txBody>
      </p:sp>
      <p:sp>
        <p:nvSpPr>
          <p:cNvPr id="7" name="Rounded Rectangle 6"/>
          <p:cNvSpPr/>
          <p:nvPr/>
        </p:nvSpPr>
        <p:spPr>
          <a:xfrm>
            <a:off x="152400" y="3582489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Investment Banking</a:t>
            </a:r>
            <a:endParaRPr lang="ru-RU" dirty="0"/>
          </a:p>
        </p:txBody>
      </p:sp>
      <p:sp>
        <p:nvSpPr>
          <p:cNvPr id="8" name="Rounded Rectangle 7"/>
          <p:cNvSpPr/>
          <p:nvPr/>
        </p:nvSpPr>
        <p:spPr>
          <a:xfrm>
            <a:off x="2438400" y="3611880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Global Markets (Sales &amp; Trading)</a:t>
            </a:r>
            <a:endParaRPr lang="ru-RU" dirty="0"/>
          </a:p>
        </p:txBody>
      </p:sp>
      <p:sp>
        <p:nvSpPr>
          <p:cNvPr id="9" name="Rounded Rectangle 8"/>
          <p:cNvSpPr/>
          <p:nvPr/>
        </p:nvSpPr>
        <p:spPr>
          <a:xfrm>
            <a:off x="4800600" y="3611880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Research</a:t>
            </a:r>
            <a:endParaRPr lang="ru-RU" dirty="0"/>
          </a:p>
        </p:txBody>
      </p:sp>
      <p:sp>
        <p:nvSpPr>
          <p:cNvPr id="10" name="Rounded Rectangle 9"/>
          <p:cNvSpPr/>
          <p:nvPr/>
        </p:nvSpPr>
        <p:spPr>
          <a:xfrm>
            <a:off x="7086600" y="3611880"/>
            <a:ext cx="19050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Etc.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56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Investment Banking? (3)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Barclays Capital Investment Banking Division</a:t>
            </a:r>
          </a:p>
          <a:p>
            <a:r>
              <a:rPr lang="en-US" dirty="0"/>
              <a:t>P</a:t>
            </a:r>
            <a:r>
              <a:rPr lang="en-US" dirty="0" smtClean="0"/>
              <a:t>rovides financial </a:t>
            </a:r>
            <a:r>
              <a:rPr lang="en-US" dirty="0"/>
              <a:t>advisory, capital raising, financing and risk management services to corporations, governments and financial institutions </a:t>
            </a:r>
            <a:r>
              <a:rPr lang="en-US" dirty="0" smtClean="0"/>
              <a:t>worldwide</a:t>
            </a:r>
            <a:endParaRPr lang="en-US" dirty="0"/>
          </a:p>
          <a:p>
            <a:pPr lvl="1"/>
            <a:r>
              <a:rPr lang="en-US" dirty="0" smtClean="0"/>
              <a:t>Issuing debt and equity (bonds and stocks)</a:t>
            </a:r>
          </a:p>
          <a:p>
            <a:pPr lvl="1"/>
            <a:r>
              <a:rPr lang="en-US" dirty="0" smtClean="0"/>
              <a:t>Managing risk (e.g. currency)</a:t>
            </a:r>
          </a:p>
          <a:p>
            <a:pPr lvl="1"/>
            <a:r>
              <a:rPr lang="en-US" dirty="0" smtClean="0"/>
              <a:t>Advisory on mergers and acquisitions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7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Banking Fairytale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Working with people globally </a:t>
            </a:r>
          </a:p>
          <a:p>
            <a:pPr lvl="1"/>
            <a:r>
              <a:rPr lang="en-US" dirty="0" smtClean="0"/>
              <a:t>Think: NY, Dubai, Manila, etc.</a:t>
            </a:r>
          </a:p>
          <a:p>
            <a:r>
              <a:rPr lang="en-US" dirty="0" smtClean="0"/>
              <a:t>Get exposure to the largest companies in various industries</a:t>
            </a:r>
          </a:p>
          <a:p>
            <a:pPr lvl="1"/>
            <a:r>
              <a:rPr lang="en-US" dirty="0" smtClean="0"/>
              <a:t>M&amp;S, LSE, Gazprom, etc.</a:t>
            </a:r>
          </a:p>
          <a:p>
            <a:pPr lvl="1"/>
            <a:r>
              <a:rPr lang="en-US" dirty="0" smtClean="0"/>
              <a:t>Retail, Financial Institutions, Oil &amp; Gas, etc.</a:t>
            </a:r>
          </a:p>
          <a:p>
            <a:pPr lvl="1"/>
            <a:r>
              <a:rPr lang="en-US" dirty="0" smtClean="0"/>
              <a:t>Deals over $100mn, average deal ~$1bn</a:t>
            </a:r>
            <a:endParaRPr lang="en-US" dirty="0"/>
          </a:p>
          <a:p>
            <a:r>
              <a:rPr lang="en-US" dirty="0" smtClean="0"/>
              <a:t>Interns contribute to all this from day one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33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Banking Fairytale (2)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Constant work in teams</a:t>
            </a:r>
          </a:p>
          <a:p>
            <a:pPr lvl="1"/>
            <a:r>
              <a:rPr lang="en-US" dirty="0" smtClean="0"/>
              <a:t>Meetings are short, frequent and productive</a:t>
            </a:r>
          </a:p>
          <a:p>
            <a:pPr lvl="1"/>
            <a:r>
              <a:rPr lang="en-US" dirty="0" smtClean="0"/>
              <a:t>Often happen as conference calls</a:t>
            </a:r>
          </a:p>
          <a:p>
            <a:pPr lvl="1"/>
            <a:r>
              <a:rPr lang="en-US" dirty="0" smtClean="0"/>
              <a:t>People you work with are truly bright</a:t>
            </a:r>
            <a:endParaRPr lang="en-US" dirty="0"/>
          </a:p>
          <a:p>
            <a:r>
              <a:rPr lang="en-US" dirty="0" smtClean="0"/>
              <a:t>Analytical work</a:t>
            </a:r>
          </a:p>
          <a:p>
            <a:pPr lvl="1"/>
            <a:r>
              <a:rPr lang="en-US" dirty="0" smtClean="0"/>
              <a:t>Interns have a chance to </a:t>
            </a:r>
            <a:r>
              <a:rPr lang="en-US" dirty="0" err="1" smtClean="0"/>
              <a:t>utilise</a:t>
            </a:r>
            <a:r>
              <a:rPr lang="en-US" dirty="0" smtClean="0"/>
              <a:t> their brainpower</a:t>
            </a:r>
          </a:p>
          <a:p>
            <a:pPr lvl="1"/>
            <a:r>
              <a:rPr lang="en-US" dirty="0" smtClean="0"/>
              <a:t>Work with complicated models</a:t>
            </a:r>
            <a:endParaRPr lang="en-US" dirty="0"/>
          </a:p>
          <a:p>
            <a:r>
              <a:rPr lang="en-US" dirty="0" smtClean="0"/>
              <a:t>Interns are expected to do their work with perfection at all times (remember: $1bn deal)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Banking Fairytale (3)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Best in class training</a:t>
            </a:r>
          </a:p>
          <a:p>
            <a:r>
              <a:rPr lang="en-US" dirty="0" smtClean="0"/>
              <a:t>Case studies of previous major deals</a:t>
            </a:r>
          </a:p>
          <a:p>
            <a:r>
              <a:rPr lang="en-US" dirty="0" smtClean="0"/>
              <a:t>Meetings with senior staff (up to CEO) </a:t>
            </a:r>
          </a:p>
          <a:p>
            <a:r>
              <a:rPr lang="en-US" dirty="0" smtClean="0"/>
              <a:t>Very good pay</a:t>
            </a:r>
          </a:p>
          <a:p>
            <a:r>
              <a:rPr lang="en-US" dirty="0" smtClean="0"/>
              <a:t>Free dinners after 8pm and during weekends</a:t>
            </a:r>
          </a:p>
          <a:p>
            <a:r>
              <a:rPr lang="en-US" dirty="0" smtClean="0"/>
              <a:t>Free premium cabs after 9pm and during weekends</a:t>
            </a:r>
          </a:p>
          <a:p>
            <a:r>
              <a:rPr lang="en-US" dirty="0" smtClean="0"/>
              <a:t>Drinks on Fridays</a:t>
            </a:r>
          </a:p>
          <a:p>
            <a:r>
              <a:rPr lang="en-US" dirty="0" smtClean="0"/>
              <a:t>Rare but amazing parties at the best clubs of London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0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Investment Banking Nightmare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Looong</a:t>
            </a:r>
            <a:r>
              <a:rPr lang="en-US" dirty="0" smtClean="0"/>
              <a:t> working hours</a:t>
            </a:r>
          </a:p>
          <a:p>
            <a:pPr lvl="1"/>
            <a:r>
              <a:rPr lang="en-US" dirty="0" smtClean="0"/>
              <a:t>Average hours of summer interns at M&amp;A department were 16 per day</a:t>
            </a:r>
            <a:endParaRPr lang="en-US" dirty="0"/>
          </a:p>
          <a:p>
            <a:r>
              <a:rPr lang="en-US" dirty="0" smtClean="0"/>
              <a:t>High stress level</a:t>
            </a:r>
          </a:p>
          <a:p>
            <a:pPr lvl="1"/>
            <a:r>
              <a:rPr lang="en-US" dirty="0" smtClean="0"/>
              <a:t>Tight deadlines, multiple projects, people are sometimes panicking</a:t>
            </a:r>
            <a:endParaRPr lang="en-US" dirty="0"/>
          </a:p>
          <a:p>
            <a:r>
              <a:rPr lang="en-US" dirty="0" smtClean="0"/>
              <a:t>Environment is very competitive</a:t>
            </a:r>
          </a:p>
          <a:p>
            <a:pPr lvl="1"/>
            <a:r>
              <a:rPr lang="en-US" dirty="0" smtClean="0"/>
              <a:t>Everyone wants to be the best</a:t>
            </a:r>
          </a:p>
          <a:p>
            <a:pPr lvl="1"/>
            <a:r>
              <a:rPr lang="en-US" dirty="0" smtClean="0"/>
              <a:t>It’s hard to be better than the best but it is expected from you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A72B1-A74F-4BD4-A7FE-69B279A71662}" type="datetime1">
              <a:rPr lang="en-US" smtClean="0"/>
              <a:t>9/20/2011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SSE Riga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2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953</Words>
  <Application>Microsoft Office PowerPoint</Application>
  <PresentationFormat>On-screen Show (4:3)</PresentationFormat>
  <Paragraphs>163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How to Make It to the City or Investment Banking Internship in London</vt:lpstr>
      <vt:lpstr>Who Am I?</vt:lpstr>
      <vt:lpstr>What is Investment Banking?</vt:lpstr>
      <vt:lpstr>What is Investment Banking? (2)</vt:lpstr>
      <vt:lpstr>What is Investment Banking? (3)</vt:lpstr>
      <vt:lpstr>Investment Banking Fairytale</vt:lpstr>
      <vt:lpstr>Investment Banking Fairytale (2)</vt:lpstr>
      <vt:lpstr>Investment Banking Fairytale (3)</vt:lpstr>
      <vt:lpstr>Investment Banking Nightmare</vt:lpstr>
      <vt:lpstr>Investment Banking Nightmare (2)</vt:lpstr>
      <vt:lpstr>Exit Opportunities</vt:lpstr>
      <vt:lpstr>How to Break in (Application Process)</vt:lpstr>
      <vt:lpstr>Online Application</vt:lpstr>
      <vt:lpstr>Telephone Interview</vt:lpstr>
      <vt:lpstr>Assessment Centre</vt:lpstr>
      <vt:lpstr>Bulge Brackets (Major Investment Banks) </vt:lpstr>
      <vt:lpstr>Useful Sources</vt:lpstr>
      <vt:lpstr>Last Words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It to the City or Investment Banking Internship in London</dc:title>
  <dc:creator>Vadim</dc:creator>
  <cp:lastModifiedBy>Vadim</cp:lastModifiedBy>
  <cp:revision>17</cp:revision>
  <dcterms:created xsi:type="dcterms:W3CDTF">2006-08-16T00:00:00Z</dcterms:created>
  <dcterms:modified xsi:type="dcterms:W3CDTF">2011-09-20T17:17:16Z</dcterms:modified>
</cp:coreProperties>
</file>